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12" r:id="rId12"/>
    <p:sldId id="307" r:id="rId13"/>
    <p:sldId id="308" r:id="rId14"/>
    <p:sldId id="309" r:id="rId15"/>
    <p:sldId id="310" r:id="rId16"/>
    <p:sldId id="31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3" d="100"/>
          <a:sy n="73" d="100"/>
        </p:scale>
        <p:origin x="9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7/17/2024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7/17/2024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7/17/2024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7/17/2024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7/17/2024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7/17/2024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7/17/2024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7/17/2024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7/17/2024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7/17/2024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40731"/>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Flood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A Kaggle based competition By </a:t>
            </a:r>
            <a:r>
              <a:rPr lang="en-US" sz="1600" dirty="0" err="1"/>
              <a:t>AyUSHI</a:t>
            </a:r>
            <a:r>
              <a:rPr lang="en-US" sz="1600" dirty="0"/>
              <a:t> RAJ</a:t>
            </a:r>
          </a:p>
          <a:p>
            <a:pPr>
              <a:lnSpc>
                <a:spcPct val="100000"/>
              </a:lnSpc>
            </a:pPr>
            <a:r>
              <a:rPr lang="en-US" sz="1600" dirty="0"/>
              <a:t>Roll. No: 2007499</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4FDB-C85A-E6A4-88BA-84BBB2E5C46B}"/>
              </a:ext>
            </a:extLst>
          </p:cNvPr>
          <p:cNvSpPr>
            <a:spLocks noGrp="1"/>
          </p:cNvSpPr>
          <p:nvPr>
            <p:ph type="title"/>
          </p:nvPr>
        </p:nvSpPr>
        <p:spPr/>
        <p:txBody>
          <a:bodyPr>
            <a:normAutofit/>
          </a:bodyPr>
          <a:lstStyle/>
          <a:p>
            <a:r>
              <a:rPr lang="en-US" sz="4300" dirty="0"/>
              <a:t>IMPLEMENTATION AND RESULTS…</a:t>
            </a:r>
          </a:p>
        </p:txBody>
      </p:sp>
      <p:pic>
        <p:nvPicPr>
          <p:cNvPr id="4" name="Content Placeholder 3">
            <a:extLst>
              <a:ext uri="{FF2B5EF4-FFF2-40B4-BE49-F238E27FC236}">
                <a16:creationId xmlns:a16="http://schemas.microsoft.com/office/drawing/2014/main" id="{69A40D9A-F924-368B-717D-09C15EA5228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13638" y="2012950"/>
            <a:ext cx="6910849" cy="3760788"/>
          </a:xfrm>
          <a:prstGeom prst="rect">
            <a:avLst/>
          </a:prstGeom>
        </p:spPr>
      </p:pic>
      <p:sp>
        <p:nvSpPr>
          <p:cNvPr id="5" name="TextBox 4">
            <a:extLst>
              <a:ext uri="{FF2B5EF4-FFF2-40B4-BE49-F238E27FC236}">
                <a16:creationId xmlns:a16="http://schemas.microsoft.com/office/drawing/2014/main" id="{9A77C446-FA2D-724F-97B7-D501213967B4}"/>
              </a:ext>
            </a:extLst>
          </p:cNvPr>
          <p:cNvSpPr txBox="1"/>
          <p:nvPr/>
        </p:nvSpPr>
        <p:spPr>
          <a:xfrm>
            <a:off x="5486400" y="5953125"/>
            <a:ext cx="281397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Leaderboard Position 557/1992</a:t>
            </a:r>
          </a:p>
        </p:txBody>
      </p:sp>
    </p:spTree>
    <p:extLst>
      <p:ext uri="{BB962C8B-B14F-4D97-AF65-F5344CB8AC3E}">
        <p14:creationId xmlns:p14="http://schemas.microsoft.com/office/powerpoint/2010/main" val="330874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2A2B-3090-0350-4E97-C581A7F9B5A2}"/>
              </a:ext>
            </a:extLst>
          </p:cNvPr>
          <p:cNvSpPr>
            <a:spLocks noGrp="1"/>
          </p:cNvSpPr>
          <p:nvPr>
            <p:ph type="title"/>
          </p:nvPr>
        </p:nvSpPr>
        <p:spPr/>
        <p:txBody>
          <a:bodyPr/>
          <a:lstStyle/>
          <a:p>
            <a:r>
              <a:rPr lang="en-US" dirty="0"/>
              <a:t>               CONCLUSION</a:t>
            </a:r>
          </a:p>
        </p:txBody>
      </p:sp>
      <p:sp>
        <p:nvSpPr>
          <p:cNvPr id="3" name="Content Placeholder 2">
            <a:extLst>
              <a:ext uri="{FF2B5EF4-FFF2-40B4-BE49-F238E27FC236}">
                <a16:creationId xmlns:a16="http://schemas.microsoft.com/office/drawing/2014/main" id="{87F0D3AC-0A91-7902-BE58-8BB0F831BF85}"/>
              </a:ext>
            </a:extLst>
          </p:cNvPr>
          <p:cNvSpPr>
            <a:spLocks noGrp="1"/>
          </p:cNvSpPr>
          <p:nvPr>
            <p:ph idx="1"/>
          </p:nvPr>
        </p:nvSpPr>
        <p:spPr>
          <a:xfrm>
            <a:off x="1097280" y="2108201"/>
            <a:ext cx="8094345" cy="3892549"/>
          </a:xfrm>
        </p:spPr>
        <p:txBody>
          <a:bodyPr>
            <a:normAutofit lnSpcReduction="10000"/>
          </a:bodyPr>
          <a:lstStyle/>
          <a:p>
            <a:pPr>
              <a:lnSpc>
                <a:spcPct val="150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project to predict flood probabilities using advanced machine learning techniques has been a rewarding experience. Leveraging the Kaggle dataset 'Regression with a Flood Prediction Dataset - Playground Series, Season 4, Episode 5', we implemented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CatBoost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XGBoost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and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LightGBM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models to create a high-accuracy ensemble model. Our approach included rigorous feature engineering, model tuning, and validation, leading to robust and reliable predictions. This project showcased our technical proficiency and deepened our understanding of flood prediction dynamics, ultimately achieving a commendable position on the competition leaderboard.</a:t>
            </a:r>
            <a:endParaRPr lang="en-US" dirty="0">
              <a:latin typeface="Times New Roman" panose="02020603050405020304" pitchFamily="18" charset="0"/>
              <a:cs typeface="Times New Roman" panose="02020603050405020304" pitchFamily="18" charset="0"/>
            </a:endParaRPr>
          </a:p>
        </p:txBody>
      </p:sp>
      <p:pic>
        <p:nvPicPr>
          <p:cNvPr id="1026" name="Picture 2" descr="Business problem, idea, decision making and solution, job and career path  concept 33127556 Vector Art at Vecteezy">
            <a:extLst>
              <a:ext uri="{FF2B5EF4-FFF2-40B4-BE49-F238E27FC236}">
                <a16:creationId xmlns:a16="http://schemas.microsoft.com/office/drawing/2014/main" id="{00A61916-AFD0-89F8-C178-BB1A2ADA5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9588" y="3016237"/>
            <a:ext cx="2382837" cy="1812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6858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01BF-B35A-A124-6AB0-33959E722A69}"/>
              </a:ext>
            </a:extLst>
          </p:cNvPr>
          <p:cNvSpPr>
            <a:spLocks noGrp="1"/>
          </p:cNvSpPr>
          <p:nvPr>
            <p:ph type="title"/>
          </p:nvPr>
        </p:nvSpPr>
        <p:spPr/>
        <p:txBody>
          <a:bodyPr/>
          <a:lstStyle/>
          <a:p>
            <a:r>
              <a:rPr lang="en-US" dirty="0"/>
              <a:t>            FUTURE SCOPE</a:t>
            </a:r>
          </a:p>
        </p:txBody>
      </p:sp>
      <p:sp>
        <p:nvSpPr>
          <p:cNvPr id="3" name="Content Placeholder 2">
            <a:extLst>
              <a:ext uri="{FF2B5EF4-FFF2-40B4-BE49-F238E27FC236}">
                <a16:creationId xmlns:a16="http://schemas.microsoft.com/office/drawing/2014/main" id="{429C7AD9-83CB-3930-924E-3C93A8D93604}"/>
              </a:ext>
            </a:extLst>
          </p:cNvPr>
          <p:cNvSpPr>
            <a:spLocks noGrp="1"/>
          </p:cNvSpPr>
          <p:nvPr>
            <p:ph idx="1"/>
          </p:nvPr>
        </p:nvSpPr>
        <p:spPr>
          <a:xfrm>
            <a:off x="1097280" y="2108201"/>
            <a:ext cx="8351520" cy="4063999"/>
          </a:xfrm>
        </p:spPr>
        <p:txBody>
          <a:bodyPr>
            <a:normAutofit fontScale="92500" lnSpcReduction="10000"/>
          </a:bodyPr>
          <a:lstStyle/>
          <a:p>
            <a:pPr>
              <a:lnSpc>
                <a:spcPct val="150000"/>
              </a:lnSpc>
            </a:pPr>
            <a:r>
              <a:rPr lang="en-US" dirty="0">
                <a:latin typeface="Times New Roman" panose="02020603050405020304" pitchFamily="18" charset="0"/>
                <a:cs typeface="Times New Roman" panose="02020603050405020304" pitchFamily="18" charset="0"/>
              </a:rPr>
              <a:t>The future scope of this project is promising, with numerous avenues for further enhancement. Integrating more diverse datasets, including real-time data from various regions, can improve the model's accuracy. Incorporating additional features such as soil moisture, land use patterns, and real-time weather conditions will provide deeper insights. Applying deep learning techniques like RNNs and CNNs could recognize intricate patterns in the data for even more accurate predictions. Implementing a real-time flood prediction system and exploring explainable AI techniques will increase trust and adoption. Expanding collaborations with disaster management organizations could lead to practical applications, validating and improving our models to mitigate flood impacts effectively.</a:t>
            </a:r>
          </a:p>
        </p:txBody>
      </p:sp>
      <p:pic>
        <p:nvPicPr>
          <p:cNvPr id="2050" name="Picture 2" descr="Look for a financial future or investment opportunity. Research Find  investment information.Expand the scope of investment to foreign countries.  Financial predictions. 11230141 Vector Art at Vecteezy">
            <a:extLst>
              <a:ext uri="{FF2B5EF4-FFF2-40B4-BE49-F238E27FC236}">
                <a16:creationId xmlns:a16="http://schemas.microsoft.com/office/drawing/2014/main" id="{C5F5B96A-D9D9-E14B-0212-378197EF2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4550" y="3200441"/>
            <a:ext cx="2314575" cy="14815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617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8637813-5272-4CF9-3336-D1582F6BDF57}"/>
              </a:ext>
            </a:extLst>
          </p:cNvPr>
          <p:cNvSpPr>
            <a:spLocks noGrp="1"/>
          </p:cNvSpPr>
          <p:nvPr>
            <p:ph type="pic" idx="1"/>
          </p:nvPr>
        </p:nvSpPr>
        <p:spPr/>
      </p:sp>
      <p:sp>
        <p:nvSpPr>
          <p:cNvPr id="3" name="Title 2">
            <a:extLst>
              <a:ext uri="{FF2B5EF4-FFF2-40B4-BE49-F238E27FC236}">
                <a16:creationId xmlns:a16="http://schemas.microsoft.com/office/drawing/2014/main" id="{61FF61FA-5DE7-76B7-E10E-8A1E22F590E9}"/>
              </a:ext>
            </a:extLst>
          </p:cNvPr>
          <p:cNvSpPr>
            <a:spLocks noGrp="1"/>
          </p:cNvSpPr>
          <p:nvPr>
            <p:ph type="title"/>
          </p:nvPr>
        </p:nvSpPr>
        <p:spPr>
          <a:xfrm>
            <a:off x="1735454" y="2456212"/>
            <a:ext cx="10113645" cy="743682"/>
          </a:xfrm>
        </p:spPr>
        <p:txBody>
          <a:bodyPr/>
          <a:lstStyle/>
          <a:p>
            <a:r>
              <a:rPr lang="en-US" sz="10000" dirty="0"/>
              <a:t>THANK YOU</a:t>
            </a:r>
          </a:p>
        </p:txBody>
      </p:sp>
    </p:spTree>
    <p:extLst>
      <p:ext uri="{BB962C8B-B14F-4D97-AF65-F5344CB8AC3E}">
        <p14:creationId xmlns:p14="http://schemas.microsoft.com/office/powerpoint/2010/main" val="4070543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7EF4-8F54-95FF-2799-AF157B223E76}"/>
              </a:ext>
            </a:extLst>
          </p:cNvPr>
          <p:cNvSpPr>
            <a:spLocks noGrp="1"/>
          </p:cNvSpPr>
          <p:nvPr>
            <p:ph type="title"/>
          </p:nvPr>
        </p:nvSpPr>
        <p:spPr/>
        <p:txBody>
          <a:bodyPr/>
          <a:lstStyle/>
          <a:p>
            <a:r>
              <a:rPr lang="en-US" dirty="0"/>
              <a:t>              INTRODUCTION</a:t>
            </a:r>
          </a:p>
        </p:txBody>
      </p:sp>
      <p:sp>
        <p:nvSpPr>
          <p:cNvPr id="3" name="Content Placeholder 2">
            <a:extLst>
              <a:ext uri="{FF2B5EF4-FFF2-40B4-BE49-F238E27FC236}">
                <a16:creationId xmlns:a16="http://schemas.microsoft.com/office/drawing/2014/main" id="{855DB0C9-4002-F338-3577-EA58B2D8E096}"/>
              </a:ext>
            </a:extLst>
          </p:cNvPr>
          <p:cNvSpPr>
            <a:spLocks noGrp="1"/>
          </p:cNvSpPr>
          <p:nvPr>
            <p:ph idx="1"/>
          </p:nvPr>
        </p:nvSpPr>
        <p:spPr>
          <a:xfrm>
            <a:off x="963930" y="2241551"/>
            <a:ext cx="6456045" cy="3759199"/>
          </a:xfrm>
        </p:spPr>
        <p:txBody>
          <a:bodyPr>
            <a:normAutofit fontScale="92500"/>
          </a:bodyPr>
          <a:lstStyle/>
          <a:p>
            <a:pPr>
              <a:lnSpc>
                <a:spcPct val="150000"/>
              </a:lnSpc>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During my training in Data Analysis and AI/ML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eNest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Technologies Pvt. Ltd., I gained hands-on experience in applying advanced machine learning techniques to real-world problems. To showcase my skills, I undertook a Kaggle project focused on flood prediction. This project involved analyzing complex datasets, developing predictive models using algorithms such as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CatBoost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XGBoost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and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LightGBM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and optimizing these models to improve accuracy. Through this practical experience, I was able to demonstrate my proficiency in data science and machine learning.</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57427E-B706-65E9-4924-70CA83EE58EB}"/>
              </a:ext>
            </a:extLst>
          </p:cNvPr>
          <p:cNvPicPr>
            <a:picLocks noChangeAspect="1"/>
          </p:cNvPicPr>
          <p:nvPr/>
        </p:nvPicPr>
        <p:blipFill>
          <a:blip r:embed="rId2"/>
          <a:stretch>
            <a:fillRect/>
          </a:stretch>
        </p:blipFill>
        <p:spPr>
          <a:xfrm>
            <a:off x="7862551" y="2241551"/>
            <a:ext cx="3948450" cy="3115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757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CDCD-3A11-06C6-A526-19D940A73891}"/>
              </a:ext>
            </a:extLst>
          </p:cNvPr>
          <p:cNvSpPr>
            <a:spLocks noGrp="1"/>
          </p:cNvSpPr>
          <p:nvPr>
            <p:ph type="title"/>
          </p:nvPr>
        </p:nvSpPr>
        <p:spPr/>
        <p:txBody>
          <a:bodyPr/>
          <a:lstStyle/>
          <a:p>
            <a:r>
              <a:rPr lang="en-US" dirty="0"/>
              <a:t>       PROBLEM STATEMENT</a:t>
            </a:r>
          </a:p>
        </p:txBody>
      </p:sp>
      <p:sp>
        <p:nvSpPr>
          <p:cNvPr id="3" name="Content Placeholder 2">
            <a:extLst>
              <a:ext uri="{FF2B5EF4-FFF2-40B4-BE49-F238E27FC236}">
                <a16:creationId xmlns:a16="http://schemas.microsoft.com/office/drawing/2014/main" id="{16FE8B7D-1E4A-2CD8-8954-1852E2CDC3F1}"/>
              </a:ext>
            </a:extLst>
          </p:cNvPr>
          <p:cNvSpPr>
            <a:spLocks noGrp="1"/>
          </p:cNvSpPr>
          <p:nvPr>
            <p:ph idx="1"/>
          </p:nvPr>
        </p:nvSpPr>
        <p:spPr>
          <a:xfrm>
            <a:off x="687705" y="1955801"/>
            <a:ext cx="7494270" cy="4083049"/>
          </a:xfrm>
        </p:spPr>
        <p:txBody>
          <a:bodyPr>
            <a:normAutofit lnSpcReduction="10000"/>
          </a:bodyPr>
          <a:lstStyle/>
          <a:p>
            <a:pPr>
              <a:lnSpc>
                <a:spcPct val="125000"/>
              </a:lnSpc>
            </a:pPr>
            <a:r>
              <a:rPr lang="en-US" dirty="0">
                <a:latin typeface="Times New Roman" panose="02020603050405020304" pitchFamily="18" charset="0"/>
                <a:cs typeface="Times New Roman" panose="02020603050405020304" pitchFamily="18" charset="0"/>
              </a:rPr>
              <a:t>Flooding is a significant natural disaster that causes extensive damage to infrastructure, disrupts communities, and leads to considerable economic losses. Predicting flood probabilities accurately is crucial for effective disaster management and mitigation strategies. The primary challenge lies in integrating diverse and complex data sources, such as meteorological factors, topographical features, and human activities, to develop a robust predictive model. Our project aims to address this challenge by employing advanced machine learning algorithms to analyze and predict flood probabilities. By leveraging the Kaggle dataset 'Regression with a Flood Prediction Dataset - Playground Series, Season 4, Episode 5', we seek to create a reliable model that can provide timely and accurate flood forecasts, thereby enhancing preparedness and response efforts</a:t>
            </a:r>
          </a:p>
        </p:txBody>
      </p:sp>
      <p:pic>
        <p:nvPicPr>
          <p:cNvPr id="2050" name="Picture 2" descr="Regression with a Flood Prediction Dataset | Kaggle">
            <a:extLst>
              <a:ext uri="{FF2B5EF4-FFF2-40B4-BE49-F238E27FC236}">
                <a16:creationId xmlns:a16="http://schemas.microsoft.com/office/drawing/2014/main" id="{3D94BFCD-A471-8521-882E-B7C3290D1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0" y="2709861"/>
            <a:ext cx="3629025" cy="18145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22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B971-BCE3-D676-DDBE-639F60B5396F}"/>
              </a:ext>
            </a:extLst>
          </p:cNvPr>
          <p:cNvSpPr>
            <a:spLocks noGrp="1"/>
          </p:cNvSpPr>
          <p:nvPr>
            <p:ph type="title"/>
          </p:nvPr>
        </p:nvSpPr>
        <p:spPr/>
        <p:txBody>
          <a:bodyPr/>
          <a:lstStyle/>
          <a:p>
            <a:r>
              <a:rPr lang="en-US" dirty="0"/>
              <a:t>        PROBLEM SOLUTION</a:t>
            </a:r>
          </a:p>
        </p:txBody>
      </p:sp>
      <p:sp>
        <p:nvSpPr>
          <p:cNvPr id="3" name="Content Placeholder 2">
            <a:extLst>
              <a:ext uri="{FF2B5EF4-FFF2-40B4-BE49-F238E27FC236}">
                <a16:creationId xmlns:a16="http://schemas.microsoft.com/office/drawing/2014/main" id="{5F6454AE-2AF4-71A4-05BC-A41330C284B2}"/>
              </a:ext>
            </a:extLst>
          </p:cNvPr>
          <p:cNvSpPr>
            <a:spLocks noGrp="1"/>
          </p:cNvSpPr>
          <p:nvPr>
            <p:ph idx="1"/>
          </p:nvPr>
        </p:nvSpPr>
        <p:spPr>
          <a:xfrm>
            <a:off x="1097280" y="2108201"/>
            <a:ext cx="7208520" cy="4130674"/>
          </a:xfrm>
        </p:spPr>
        <p:txBody>
          <a:bodyPr/>
          <a:lstStyle/>
          <a:p>
            <a:pPr>
              <a:lnSpc>
                <a:spcPct val="125000"/>
              </a:lnSpc>
            </a:pPr>
            <a:r>
              <a:rPr lang="en-US" dirty="0">
                <a:latin typeface="Times New Roman" panose="02020603050405020304" pitchFamily="18" charset="0"/>
                <a:cs typeface="Times New Roman" panose="02020603050405020304" pitchFamily="18" charset="0"/>
              </a:rPr>
              <a:t>To address the challenge of accurately predicting flood probabilities, our project employs advanced machine learning algorithms to integrate and analyze diverse data sources, including meteorological factors, topographical features, and human activities. By leveraging the Kaggle dataset 'Regression with a Flood Prediction Dataset - Playground Series, Season 4, Episode 5', we aim to develop a robust predictive model. This model will provide timely and accurate flood forecasts, enhancing disaster preparedness and response efforts. Our approach ensures that communities and infrastructure can be better protected from the adverse impacts of flooding, ultimately reducing economic losses and improving resilience.</a:t>
            </a:r>
          </a:p>
        </p:txBody>
      </p:sp>
      <p:pic>
        <p:nvPicPr>
          <p:cNvPr id="3074" name="Picture 2" descr="The Art of Problem Solving: A Comprehensive Guide to Mastering the Skill">
            <a:extLst>
              <a:ext uri="{FF2B5EF4-FFF2-40B4-BE49-F238E27FC236}">
                <a16:creationId xmlns:a16="http://schemas.microsoft.com/office/drawing/2014/main" id="{E94BF4D1-69CB-8DE7-7A0B-9C5C56656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0625" y="3107054"/>
            <a:ext cx="2981325" cy="178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5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02028-F188-C2C6-271A-97B8D8392169}"/>
              </a:ext>
            </a:extLst>
          </p:cNvPr>
          <p:cNvSpPr>
            <a:spLocks noGrp="1"/>
          </p:cNvSpPr>
          <p:nvPr>
            <p:ph type="title"/>
          </p:nvPr>
        </p:nvSpPr>
        <p:spPr/>
        <p:txBody>
          <a:bodyPr/>
          <a:lstStyle/>
          <a:p>
            <a:r>
              <a:rPr lang="en-US" dirty="0"/>
              <a:t>                  APPROACH</a:t>
            </a:r>
          </a:p>
        </p:txBody>
      </p:sp>
      <p:sp>
        <p:nvSpPr>
          <p:cNvPr id="3" name="Content Placeholder 2">
            <a:extLst>
              <a:ext uri="{FF2B5EF4-FFF2-40B4-BE49-F238E27FC236}">
                <a16:creationId xmlns:a16="http://schemas.microsoft.com/office/drawing/2014/main" id="{60F67210-0E53-BDAB-FF2C-855E8528120E}"/>
              </a:ext>
            </a:extLst>
          </p:cNvPr>
          <p:cNvSpPr>
            <a:spLocks noGrp="1"/>
          </p:cNvSpPr>
          <p:nvPr>
            <p:ph idx="1"/>
          </p:nvPr>
        </p:nvSpPr>
        <p:spPr>
          <a:xfrm>
            <a:off x="1497330" y="1993901"/>
            <a:ext cx="9761220" cy="4340224"/>
          </a:xfrm>
        </p:spPr>
        <p:txBody>
          <a:bodyPr>
            <a:normAutofit fontScale="92500" lnSpcReduction="20000"/>
          </a:bodyPr>
          <a:lstStyle/>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Exploratory Data Analysis (EDA):</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Conducted thorough EDA to uncover patterns and relationships in the dataset, gaining insights into the key factors influencing flood probabilities.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Engineering: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Created meaningful features by integrating and transforming data from diverse sources, including meteorological, topographical, and human activities, to better capture the complexities of flood prediction.</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Algorithm Testing: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Evaluated multiple regression algorithms, such as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CatBoost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XGBoost</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and </a:t>
            </a:r>
            <a:r>
              <a:rPr lang="en-US" b="0" i="0" dirty="0" err="1">
                <a:solidFill>
                  <a:srgbClr val="0D0D0D"/>
                </a:solidFill>
                <a:effectLst/>
                <a:highlight>
                  <a:srgbClr val="FFFFFF"/>
                </a:highlight>
                <a:latin typeface="Times New Roman" panose="02020603050405020304" pitchFamily="18" charset="0"/>
                <a:cs typeface="Times New Roman" panose="02020603050405020304" pitchFamily="18" charset="0"/>
              </a:rPr>
              <a:t>LightGBM</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to determine their effectiveness in predicting flood probabilities.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Assessed the performance of each algorithm using metrics like R-squared, mean squared error, and mean absolute error to identify the most accurate models.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Ensemble Model: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Finalized an ensemble model that combines the strengths of the best-performing algorithms, enhancing prediction accuracy and robustness.</a:t>
            </a:r>
          </a:p>
          <a:p>
            <a:pPr algn="l">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Optimization: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Continuously fine-tuned the model parameters to ensure optimal performance and reliability in flood forecasting.</a:t>
            </a:r>
          </a:p>
        </p:txBody>
      </p:sp>
      <p:pic>
        <p:nvPicPr>
          <p:cNvPr id="6" name="Picture 5">
            <a:extLst>
              <a:ext uri="{FF2B5EF4-FFF2-40B4-BE49-F238E27FC236}">
                <a16:creationId xmlns:a16="http://schemas.microsoft.com/office/drawing/2014/main" id="{996F7F60-214E-A17C-D724-C9FC18932684}"/>
              </a:ext>
            </a:extLst>
          </p:cNvPr>
          <p:cNvPicPr>
            <a:picLocks noChangeAspect="1"/>
          </p:cNvPicPr>
          <p:nvPr/>
        </p:nvPicPr>
        <p:blipFill>
          <a:blip r:embed="rId2"/>
          <a:stretch>
            <a:fillRect/>
          </a:stretch>
        </p:blipFill>
        <p:spPr>
          <a:xfrm>
            <a:off x="9782175" y="436544"/>
            <a:ext cx="1752600" cy="1150874"/>
          </a:xfrm>
          <a:prstGeom prst="rect">
            <a:avLst/>
          </a:prstGeom>
        </p:spPr>
      </p:pic>
    </p:spTree>
    <p:extLst>
      <p:ext uri="{BB962C8B-B14F-4D97-AF65-F5344CB8AC3E}">
        <p14:creationId xmlns:p14="http://schemas.microsoft.com/office/powerpoint/2010/main" val="885462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9EC4-0586-9E33-A12E-6EE5A467E041}"/>
              </a:ext>
            </a:extLst>
          </p:cNvPr>
          <p:cNvSpPr>
            <a:spLocks noGrp="1"/>
          </p:cNvSpPr>
          <p:nvPr>
            <p:ph type="title"/>
          </p:nvPr>
        </p:nvSpPr>
        <p:spPr/>
        <p:txBody>
          <a:bodyPr>
            <a:normAutofit/>
          </a:bodyPr>
          <a:lstStyle/>
          <a:p>
            <a:r>
              <a:rPr lang="en-US" sz="4600" dirty="0"/>
              <a:t>IMPLEMENTATION AND RESULTS</a:t>
            </a:r>
          </a:p>
        </p:txBody>
      </p:sp>
      <p:pic>
        <p:nvPicPr>
          <p:cNvPr id="4" name="Content Placeholder 3">
            <a:extLst>
              <a:ext uri="{FF2B5EF4-FFF2-40B4-BE49-F238E27FC236}">
                <a16:creationId xmlns:a16="http://schemas.microsoft.com/office/drawing/2014/main" id="{B577317E-0B0E-BA05-8C46-41B2EECFAA6D}"/>
              </a:ext>
            </a:extLst>
          </p:cNvPr>
          <p:cNvPicPr>
            <a:picLocks noGrp="1" noChangeAspect="1"/>
          </p:cNvPicPr>
          <p:nvPr>
            <p:ph idx="1"/>
          </p:nvPr>
        </p:nvPicPr>
        <p:blipFill>
          <a:blip r:embed="rId2"/>
          <a:stretch>
            <a:fillRect/>
          </a:stretch>
        </p:blipFill>
        <p:spPr>
          <a:xfrm>
            <a:off x="1134782" y="3148090"/>
            <a:ext cx="4203770" cy="956309"/>
          </a:xfrm>
          <a:prstGeom prst="rect">
            <a:avLst/>
          </a:prstGeom>
        </p:spPr>
      </p:pic>
      <p:pic>
        <p:nvPicPr>
          <p:cNvPr id="5" name="Picture 4">
            <a:extLst>
              <a:ext uri="{FF2B5EF4-FFF2-40B4-BE49-F238E27FC236}">
                <a16:creationId xmlns:a16="http://schemas.microsoft.com/office/drawing/2014/main" id="{E1168FBC-D9D8-05F4-C2BA-C6A16A54FB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7873" y="2611581"/>
            <a:ext cx="4617295" cy="3199380"/>
          </a:xfrm>
          <a:prstGeom prst="rect">
            <a:avLst/>
          </a:prstGeom>
        </p:spPr>
      </p:pic>
      <p:sp>
        <p:nvSpPr>
          <p:cNvPr id="7" name="TextBox 6">
            <a:extLst>
              <a:ext uri="{FF2B5EF4-FFF2-40B4-BE49-F238E27FC236}">
                <a16:creationId xmlns:a16="http://schemas.microsoft.com/office/drawing/2014/main" id="{4FEB0B69-95E1-D075-E42D-180B121DEF26}"/>
              </a:ext>
            </a:extLst>
          </p:cNvPr>
          <p:cNvSpPr txBox="1"/>
          <p:nvPr/>
        </p:nvSpPr>
        <p:spPr>
          <a:xfrm>
            <a:off x="1885950" y="4238625"/>
            <a:ext cx="1765227"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~Shape of dataset~</a:t>
            </a:r>
          </a:p>
        </p:txBody>
      </p:sp>
      <p:sp>
        <p:nvSpPr>
          <p:cNvPr id="9" name="TextBox 8">
            <a:extLst>
              <a:ext uri="{FF2B5EF4-FFF2-40B4-BE49-F238E27FC236}">
                <a16:creationId xmlns:a16="http://schemas.microsoft.com/office/drawing/2014/main" id="{1A2AE9DC-38E5-9EAE-396F-4562085FC8E4}"/>
              </a:ext>
            </a:extLst>
          </p:cNvPr>
          <p:cNvSpPr txBox="1"/>
          <p:nvPr/>
        </p:nvSpPr>
        <p:spPr>
          <a:xfrm>
            <a:off x="7777581" y="5810961"/>
            <a:ext cx="2553904"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~Information about dataset~</a:t>
            </a:r>
          </a:p>
        </p:txBody>
      </p:sp>
      <p:sp>
        <p:nvSpPr>
          <p:cNvPr id="6" name="TextBox 5">
            <a:extLst>
              <a:ext uri="{FF2B5EF4-FFF2-40B4-BE49-F238E27FC236}">
                <a16:creationId xmlns:a16="http://schemas.microsoft.com/office/drawing/2014/main" id="{00E00354-8A80-2B56-5B8D-70B26018D9F3}"/>
              </a:ext>
            </a:extLst>
          </p:cNvPr>
          <p:cNvSpPr txBox="1"/>
          <p:nvPr/>
        </p:nvSpPr>
        <p:spPr>
          <a:xfrm>
            <a:off x="1212578" y="2088108"/>
            <a:ext cx="10252590" cy="709233"/>
          </a:xfrm>
          <a:prstGeom prst="rect">
            <a:avLst/>
          </a:prstGeom>
          <a:noFill/>
        </p:spPr>
        <p:txBody>
          <a:bodyPr wrap="square">
            <a:spAutoFit/>
          </a:bodyPr>
          <a:lstStyle/>
          <a:p>
            <a:pPr marL="342900" marR="0" lvl="0" indent="-342900">
              <a:lnSpc>
                <a:spcPct val="115000"/>
              </a:lnSpc>
              <a:spcBef>
                <a:spcPts val="0"/>
              </a:spcBef>
              <a:spcAft>
                <a:spcPts val="1000"/>
              </a:spcAft>
              <a:buFont typeface="+mj-lt"/>
              <a:buAutoNum type="arabicPeriod"/>
            </a:pPr>
            <a:r>
              <a:rPr lang="en-US" sz="1800" kern="0" dirty="0">
                <a:effectLst/>
                <a:latin typeface="Times New Roman" panose="02020603050405020304" pitchFamily="18" charset="0"/>
                <a:ea typeface="Calibri" panose="020F0502020204030204" pitchFamily="34" charset="0"/>
              </a:rPr>
              <a:t>The following code snippet provides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names of the columns, the count of non-null values in each column, and the datatype of each column.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7398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83473-FE99-C7B3-71D9-8804F4F0CE7B}"/>
              </a:ext>
            </a:extLst>
          </p:cNvPr>
          <p:cNvSpPr>
            <a:spLocks noGrp="1"/>
          </p:cNvSpPr>
          <p:nvPr>
            <p:ph type="title"/>
          </p:nvPr>
        </p:nvSpPr>
        <p:spPr/>
        <p:txBody>
          <a:bodyPr>
            <a:normAutofit/>
          </a:bodyPr>
          <a:lstStyle/>
          <a:p>
            <a:r>
              <a:rPr lang="en-US" sz="4300" dirty="0"/>
              <a:t>IMPLEMENTATION AND RESULTS…</a:t>
            </a:r>
          </a:p>
        </p:txBody>
      </p:sp>
      <p:pic>
        <p:nvPicPr>
          <p:cNvPr id="4" name="Content Placeholder 3">
            <a:extLst>
              <a:ext uri="{FF2B5EF4-FFF2-40B4-BE49-F238E27FC236}">
                <a16:creationId xmlns:a16="http://schemas.microsoft.com/office/drawing/2014/main" id="{6EE459CE-908E-CDCA-0134-4094400165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1654" y="3410451"/>
            <a:ext cx="4763054" cy="2338908"/>
          </a:xfrm>
          <a:prstGeom prst="rect">
            <a:avLst/>
          </a:prstGeom>
        </p:spPr>
      </p:pic>
      <p:sp>
        <p:nvSpPr>
          <p:cNvPr id="5" name="TextBox 4">
            <a:extLst>
              <a:ext uri="{FF2B5EF4-FFF2-40B4-BE49-F238E27FC236}">
                <a16:creationId xmlns:a16="http://schemas.microsoft.com/office/drawing/2014/main" id="{D31035A1-4FA7-C34B-0006-5F2A03BA6B51}"/>
              </a:ext>
            </a:extLst>
          </p:cNvPr>
          <p:cNvSpPr txBox="1"/>
          <p:nvPr/>
        </p:nvSpPr>
        <p:spPr>
          <a:xfrm>
            <a:off x="1097280" y="6103346"/>
            <a:ext cx="256230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~Histogram of each feature~</a:t>
            </a:r>
          </a:p>
        </p:txBody>
      </p:sp>
      <p:sp>
        <p:nvSpPr>
          <p:cNvPr id="8" name="TextBox 7">
            <a:extLst>
              <a:ext uri="{FF2B5EF4-FFF2-40B4-BE49-F238E27FC236}">
                <a16:creationId xmlns:a16="http://schemas.microsoft.com/office/drawing/2014/main" id="{A879E872-3D61-BF02-BD1A-FF7243191070}"/>
              </a:ext>
            </a:extLst>
          </p:cNvPr>
          <p:cNvSpPr txBox="1"/>
          <p:nvPr/>
        </p:nvSpPr>
        <p:spPr>
          <a:xfrm>
            <a:off x="371654" y="1973741"/>
            <a:ext cx="10852544" cy="1200329"/>
          </a:xfrm>
          <a:prstGeom prst="rect">
            <a:avLst/>
          </a:prstGeom>
          <a:noFill/>
        </p:spPr>
        <p:txBody>
          <a:bodyPr wrap="square">
            <a:spAutoFit/>
          </a:bodyPr>
          <a:lstStyle/>
          <a:p>
            <a:r>
              <a:rPr lang="en-US" sz="1800" kern="0" dirty="0">
                <a:effectLst/>
                <a:latin typeface="Times New Roman" panose="02020603050405020304" pitchFamily="18" charset="0"/>
                <a:ea typeface="Calibri" panose="020F0502020204030204" pitchFamily="34" charset="0"/>
              </a:rPr>
              <a:t>Following output shows the histogram for each of the predictor variables, and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scatterplots(only 2), helps to understand the relation of predictor variables with the target variable, as the predictors are discrete and has a definite range , scatterplots do not capture the exact relation.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F27BEA0A-FFED-CF03-4271-1020A6621A6E}"/>
              </a:ext>
            </a:extLst>
          </p:cNvPr>
          <p:cNvPicPr>
            <a:picLocks noChangeAspect="1"/>
          </p:cNvPicPr>
          <p:nvPr/>
        </p:nvPicPr>
        <p:blipFill>
          <a:blip r:embed="rId3"/>
          <a:stretch>
            <a:fillRect/>
          </a:stretch>
        </p:blipFill>
        <p:spPr>
          <a:xfrm>
            <a:off x="7057294" y="3174070"/>
            <a:ext cx="4166904" cy="2873975"/>
          </a:xfrm>
          <a:prstGeom prst="rect">
            <a:avLst/>
          </a:prstGeom>
        </p:spPr>
      </p:pic>
      <p:sp>
        <p:nvSpPr>
          <p:cNvPr id="12" name="TextBox 11">
            <a:extLst>
              <a:ext uri="{FF2B5EF4-FFF2-40B4-BE49-F238E27FC236}">
                <a16:creationId xmlns:a16="http://schemas.microsoft.com/office/drawing/2014/main" id="{7D1A919B-56C6-040D-1CCE-8C95B24EBF19}"/>
              </a:ext>
            </a:extLst>
          </p:cNvPr>
          <p:cNvSpPr txBox="1"/>
          <p:nvPr/>
        </p:nvSpPr>
        <p:spPr>
          <a:xfrm>
            <a:off x="7776797" y="6040419"/>
            <a:ext cx="6093068" cy="369332"/>
          </a:xfrm>
          <a:prstGeom prst="rect">
            <a:avLst/>
          </a:prstGeom>
          <a:noFill/>
        </p:spPr>
        <p:txBody>
          <a:bodyPr wrap="square">
            <a:spAutoFit/>
          </a:bodyPr>
          <a:lstStyle/>
          <a:p>
            <a:r>
              <a:rPr lang="en-US" sz="1800" i="1"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Scatterplot </a:t>
            </a:r>
            <a:r>
              <a:rPr lang="en-US" sz="1800" i="1" dirty="0">
                <a:latin typeface="Times New Roman" panose="02020603050405020304" pitchFamily="18" charset="0"/>
                <a:cs typeface="Times New Roman" panose="02020603050405020304" pitchFamily="18" charset="0"/>
              </a:rPr>
              <a:t>of each feature~</a:t>
            </a:r>
          </a:p>
        </p:txBody>
      </p:sp>
    </p:spTree>
    <p:extLst>
      <p:ext uri="{BB962C8B-B14F-4D97-AF65-F5344CB8AC3E}">
        <p14:creationId xmlns:p14="http://schemas.microsoft.com/office/powerpoint/2010/main" val="96091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89CEA3-459D-8331-B538-8046F49388D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4300" dirty="0"/>
              <a:t>IMPLEMENTATION AND RESULTS…</a:t>
            </a:r>
          </a:p>
        </p:txBody>
      </p:sp>
      <p:sp>
        <p:nvSpPr>
          <p:cNvPr id="5" name="TextBox 4">
            <a:extLst>
              <a:ext uri="{FF2B5EF4-FFF2-40B4-BE49-F238E27FC236}">
                <a16:creationId xmlns:a16="http://schemas.microsoft.com/office/drawing/2014/main" id="{4947E8D0-18F4-5E49-C62C-F3342CBA6A7E}"/>
              </a:ext>
            </a:extLst>
          </p:cNvPr>
          <p:cNvSpPr txBox="1"/>
          <p:nvPr/>
        </p:nvSpPr>
        <p:spPr>
          <a:xfrm>
            <a:off x="1895475" y="5943599"/>
            <a:ext cx="2487348"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~Linear regression  Model~</a:t>
            </a:r>
          </a:p>
        </p:txBody>
      </p:sp>
      <p:sp>
        <p:nvSpPr>
          <p:cNvPr id="7" name="TextBox 6">
            <a:extLst>
              <a:ext uri="{FF2B5EF4-FFF2-40B4-BE49-F238E27FC236}">
                <a16:creationId xmlns:a16="http://schemas.microsoft.com/office/drawing/2014/main" id="{A66F1D56-46C0-1FE1-C85A-4F3CD5117AC5}"/>
              </a:ext>
            </a:extLst>
          </p:cNvPr>
          <p:cNvSpPr txBox="1"/>
          <p:nvPr/>
        </p:nvSpPr>
        <p:spPr>
          <a:xfrm>
            <a:off x="8154045" y="5774322"/>
            <a:ext cx="2614818"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~Output of Ensemble Model~</a:t>
            </a:r>
          </a:p>
        </p:txBody>
      </p:sp>
      <p:pic>
        <p:nvPicPr>
          <p:cNvPr id="9" name="Picture 8">
            <a:extLst>
              <a:ext uri="{FF2B5EF4-FFF2-40B4-BE49-F238E27FC236}">
                <a16:creationId xmlns:a16="http://schemas.microsoft.com/office/drawing/2014/main" id="{8F6EF55A-D4EC-1C41-446E-866BF0F61EDC}"/>
              </a:ext>
            </a:extLst>
          </p:cNvPr>
          <p:cNvPicPr>
            <a:picLocks noChangeAspect="1"/>
          </p:cNvPicPr>
          <p:nvPr/>
        </p:nvPicPr>
        <p:blipFill>
          <a:blip r:embed="rId2"/>
          <a:stretch>
            <a:fillRect/>
          </a:stretch>
        </p:blipFill>
        <p:spPr>
          <a:xfrm>
            <a:off x="128975" y="2319562"/>
            <a:ext cx="6916115" cy="3077004"/>
          </a:xfrm>
          <a:prstGeom prst="rect">
            <a:avLst/>
          </a:prstGeom>
        </p:spPr>
      </p:pic>
      <p:pic>
        <p:nvPicPr>
          <p:cNvPr id="11" name="Picture 10">
            <a:extLst>
              <a:ext uri="{FF2B5EF4-FFF2-40B4-BE49-F238E27FC236}">
                <a16:creationId xmlns:a16="http://schemas.microsoft.com/office/drawing/2014/main" id="{A4919434-09A3-EC55-D54C-6937760136C7}"/>
              </a:ext>
            </a:extLst>
          </p:cNvPr>
          <p:cNvPicPr>
            <a:picLocks noChangeAspect="1"/>
          </p:cNvPicPr>
          <p:nvPr/>
        </p:nvPicPr>
        <p:blipFill>
          <a:blip r:embed="rId3"/>
          <a:stretch>
            <a:fillRect/>
          </a:stretch>
        </p:blipFill>
        <p:spPr>
          <a:xfrm>
            <a:off x="6955442" y="3761428"/>
            <a:ext cx="5012023" cy="1617553"/>
          </a:xfrm>
          <a:prstGeom prst="rect">
            <a:avLst/>
          </a:prstGeom>
        </p:spPr>
      </p:pic>
    </p:spTree>
    <p:extLst>
      <p:ext uri="{BB962C8B-B14F-4D97-AF65-F5344CB8AC3E}">
        <p14:creationId xmlns:p14="http://schemas.microsoft.com/office/powerpoint/2010/main" val="18197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964F-E4C2-94E6-AF93-7FBB30F2213F}"/>
              </a:ext>
            </a:extLst>
          </p:cNvPr>
          <p:cNvSpPr>
            <a:spLocks noGrp="1"/>
          </p:cNvSpPr>
          <p:nvPr>
            <p:ph type="title"/>
          </p:nvPr>
        </p:nvSpPr>
        <p:spPr/>
        <p:txBody>
          <a:bodyPr>
            <a:normAutofit/>
          </a:bodyPr>
          <a:lstStyle/>
          <a:p>
            <a:r>
              <a:rPr lang="en-US" sz="4300" dirty="0"/>
              <a:t>IMPLEMENTATION AND RESULTS…</a:t>
            </a:r>
          </a:p>
        </p:txBody>
      </p:sp>
      <p:pic>
        <p:nvPicPr>
          <p:cNvPr id="4" name="Content Placeholder 3">
            <a:extLst>
              <a:ext uri="{FF2B5EF4-FFF2-40B4-BE49-F238E27FC236}">
                <a16:creationId xmlns:a16="http://schemas.microsoft.com/office/drawing/2014/main" id="{0E4637AE-ABD7-7BB7-0EC5-98A8D4B8A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85394"/>
            <a:ext cx="4973392" cy="3958205"/>
          </a:xfrm>
          <a:prstGeom prst="rect">
            <a:avLst/>
          </a:prstGeom>
        </p:spPr>
      </p:pic>
      <p:sp>
        <p:nvSpPr>
          <p:cNvPr id="5" name="TextBox 4">
            <a:extLst>
              <a:ext uri="{FF2B5EF4-FFF2-40B4-BE49-F238E27FC236}">
                <a16:creationId xmlns:a16="http://schemas.microsoft.com/office/drawing/2014/main" id="{6B2DA0A1-70D2-8DBE-6C8F-10C315E30484}"/>
              </a:ext>
            </a:extLst>
          </p:cNvPr>
          <p:cNvSpPr txBox="1"/>
          <p:nvPr/>
        </p:nvSpPr>
        <p:spPr>
          <a:xfrm>
            <a:off x="1895475" y="5943599"/>
            <a:ext cx="1428596"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~Final Model~</a:t>
            </a:r>
          </a:p>
        </p:txBody>
      </p:sp>
      <p:pic>
        <p:nvPicPr>
          <p:cNvPr id="6" name="Picture 5">
            <a:extLst>
              <a:ext uri="{FF2B5EF4-FFF2-40B4-BE49-F238E27FC236}">
                <a16:creationId xmlns:a16="http://schemas.microsoft.com/office/drawing/2014/main" id="{6C61A99B-AFF6-7CAF-4E75-374A4A324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330" y="2981007"/>
            <a:ext cx="5941695" cy="686435"/>
          </a:xfrm>
          <a:prstGeom prst="rect">
            <a:avLst/>
          </a:prstGeom>
        </p:spPr>
      </p:pic>
      <p:sp>
        <p:nvSpPr>
          <p:cNvPr id="7" name="TextBox 6">
            <a:extLst>
              <a:ext uri="{FF2B5EF4-FFF2-40B4-BE49-F238E27FC236}">
                <a16:creationId xmlns:a16="http://schemas.microsoft.com/office/drawing/2014/main" id="{F6D989F8-1F8F-C13A-7652-0243869266D6}"/>
              </a:ext>
            </a:extLst>
          </p:cNvPr>
          <p:cNvSpPr txBox="1"/>
          <p:nvPr/>
        </p:nvSpPr>
        <p:spPr>
          <a:xfrm>
            <a:off x="7784768" y="3795219"/>
            <a:ext cx="2614818"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~Output of Ensemble Model~</a:t>
            </a:r>
          </a:p>
        </p:txBody>
      </p:sp>
    </p:spTree>
    <p:extLst>
      <p:ext uri="{BB962C8B-B14F-4D97-AF65-F5344CB8AC3E}">
        <p14:creationId xmlns:p14="http://schemas.microsoft.com/office/powerpoint/2010/main" val="3956851050"/>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{8DF5CF55-B143-486D-B9E5-A8B9E0FD2CAE}tf22712842_win32</Template>
  <TotalTime>687</TotalTime>
  <Words>875</Words>
  <Application>Microsoft Office PowerPoint</Application>
  <PresentationFormat>Widescreen</PresentationFormat>
  <Paragraphs>37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Bookman Old Style</vt:lpstr>
      <vt:lpstr>Calibri</vt:lpstr>
      <vt:lpstr>Franklin Gothic Book</vt:lpstr>
      <vt:lpstr>Times New Roman</vt:lpstr>
      <vt:lpstr>Custom</vt:lpstr>
      <vt:lpstr>Flood Prediction</vt:lpstr>
      <vt:lpstr>              INTRODUCTION</vt:lpstr>
      <vt:lpstr>       PROBLEM STATEMENT</vt:lpstr>
      <vt:lpstr>        PROBLEM SOLUTION</vt:lpstr>
      <vt:lpstr>                  APPROACH</vt:lpstr>
      <vt:lpstr>IMPLEMENTATION AND RESULTS</vt:lpstr>
      <vt:lpstr>IMPLEMENTATION AND RESULTS…</vt:lpstr>
      <vt:lpstr>PowerPoint Presentation</vt:lpstr>
      <vt:lpstr>IMPLEMENTATION AND RESULTS…</vt:lpstr>
      <vt:lpstr>IMPLEMENTATION AND RESULTS…</vt:lpstr>
      <vt:lpstr>               CONCLUSION</vt:lpstr>
      <vt:lpstr>            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Prediction</dc:title>
  <dc:creator>Harjot singh</dc:creator>
  <cp:lastModifiedBy>Ayushi Raj</cp:lastModifiedBy>
  <cp:revision>8</cp:revision>
  <dcterms:created xsi:type="dcterms:W3CDTF">2024-05-25T12:38:34Z</dcterms:created>
  <dcterms:modified xsi:type="dcterms:W3CDTF">2024-07-17T04:57:12Z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